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4" r:id="rId3"/>
    <p:sldId id="265" r:id="rId4"/>
    <p:sldId id="271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19" autoAdjust="0"/>
  </p:normalViewPr>
  <p:slideViewPr>
    <p:cSldViewPr snapToGrid="0" snapToObjects="1">
      <p:cViewPr varScale="1">
        <p:scale>
          <a:sx n="75" d="100"/>
          <a:sy n="75" d="100"/>
        </p:scale>
        <p:origin x="166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352BBB-7AA3-3D3B-2503-64A8903E0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FB35EB-B13C-CE1C-CCDD-83ABC2E0FEA0}"/>
              </a:ext>
            </a:extLst>
          </p:cNvPr>
          <p:cNvSpPr txBox="1"/>
          <p:nvPr/>
        </p:nvSpPr>
        <p:spPr>
          <a:xfrm>
            <a:off x="1432945" y="586837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1C97C3-AED6-B2DA-5C40-16615F720BF0}"/>
              </a:ext>
            </a:extLst>
          </p:cNvPr>
          <p:cNvSpPr txBox="1"/>
          <p:nvPr/>
        </p:nvSpPr>
        <p:spPr>
          <a:xfrm>
            <a:off x="212588" y="2038498"/>
            <a:ext cx="8751773" cy="457315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400" dirty="0">
                <a:latin typeface="+mj-lt"/>
              </a:rPr>
              <a:t>Cílem a zároveň vizí klubu FBC </a:t>
            </a:r>
            <a:r>
              <a:rPr lang="cs-CZ" sz="2400" dirty="0" err="1">
                <a:latin typeface="+mj-lt"/>
              </a:rPr>
              <a:t>Panthers</a:t>
            </a:r>
            <a:r>
              <a:rPr lang="cs-CZ" sz="2400" dirty="0">
                <a:latin typeface="+mj-lt"/>
              </a:rPr>
              <a:t> Liberec je mít dostatečně širokou hráčskou a trenérskou základnu a být pozitivně vnímán veřejností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K tomu bychom chtěli dospět postupným plněním dílčích procesů</a:t>
            </a:r>
            <a:br>
              <a:rPr lang="cs-CZ" sz="2400" b="1" dirty="0">
                <a:solidFill>
                  <a:srgbClr val="FFFFFF"/>
                </a:solidFill>
                <a:latin typeface="+mj-lt"/>
              </a:rPr>
            </a:br>
            <a:r>
              <a:rPr lang="cs-CZ" sz="2400" b="1" dirty="0">
                <a:solidFill>
                  <a:srgbClr val="FFFFFF"/>
                </a:solidFill>
                <a:latin typeface="+mj-lt"/>
              </a:rPr>
              <a:t>v krátkodobém i </a:t>
            </a:r>
            <a:r>
              <a:rPr lang="cs-CZ" sz="2400" b="1">
                <a:solidFill>
                  <a:srgbClr val="FFFFFF"/>
                </a:solidFill>
                <a:latin typeface="+mj-lt"/>
              </a:rPr>
              <a:t>dlouhodobém období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F421EB48-504F-EB9B-3BD8-C0938B2AF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0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3B1D03-E4FC-61C1-42C8-222FEEEA2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BAC5DF-3C07-7D7F-686F-50EF2620F094}"/>
              </a:ext>
            </a:extLst>
          </p:cNvPr>
          <p:cNvSpPr txBox="1"/>
          <p:nvPr/>
        </p:nvSpPr>
        <p:spPr>
          <a:xfrm>
            <a:off x="1109275" y="413491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</a:rPr>
              <a:t>Panthers</a:t>
            </a:r>
            <a:r>
              <a:rPr lang="cs-CZ" sz="3800" b="1" dirty="0">
                <a:solidFill>
                  <a:srgbClr val="FFFFFF"/>
                </a:solidFill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633FB-6F76-F278-5E64-2FF07BF5CF53}"/>
              </a:ext>
            </a:extLst>
          </p:cNvPr>
          <p:cNvSpPr txBox="1"/>
          <p:nvPr/>
        </p:nvSpPr>
        <p:spPr>
          <a:xfrm>
            <a:off x="212588" y="1806198"/>
            <a:ext cx="8751773" cy="485876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FFFFFF"/>
                </a:solidFill>
                <a:latin typeface="+mj-lt"/>
              </a:rPr>
              <a:t>Náborové akce nových členů pro zajištění dostatečné členské základny</a:t>
            </a:r>
          </a:p>
          <a:p>
            <a:pPr algn="just"/>
            <a:endParaRPr lang="cs-CZ" sz="20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000" b="1" u="sng" dirty="0">
                <a:solidFill>
                  <a:srgbClr val="FFFFFF"/>
                </a:solidFill>
                <a:latin typeface="+mj-lt"/>
              </a:rPr>
              <a:t>Hráči</a:t>
            </a:r>
          </a:p>
          <a:p>
            <a:pPr algn="just"/>
            <a:r>
              <a:rPr lang="cs-CZ" sz="2000" b="1" dirty="0">
                <a:solidFill>
                  <a:srgbClr val="FFFFFF"/>
                </a:solidFill>
                <a:latin typeface="+mj-lt"/>
              </a:rPr>
              <a:t>-aktivní účast na sportovních akcích pro veřejnost (sportovní dny, dětské dny, sportovní veletrhy)</a:t>
            </a:r>
          </a:p>
          <a:p>
            <a:pPr algn="just"/>
            <a:r>
              <a:rPr lang="cs-CZ" sz="2000" b="1" dirty="0">
                <a:solidFill>
                  <a:srgbClr val="FFFFFF"/>
                </a:solidFill>
                <a:latin typeface="+mj-lt"/>
              </a:rPr>
              <a:t>-sportovní kroužky ve školkách a školách</a:t>
            </a:r>
          </a:p>
          <a:p>
            <a:pPr algn="just"/>
            <a:endParaRPr lang="cs-CZ" sz="20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000" b="1" u="sng" dirty="0">
                <a:solidFill>
                  <a:srgbClr val="FFFFFF"/>
                </a:solidFill>
                <a:latin typeface="+mj-lt"/>
              </a:rPr>
              <a:t>Trenéři a asistenti</a:t>
            </a:r>
          </a:p>
          <a:p>
            <a:pPr algn="just"/>
            <a:r>
              <a:rPr lang="cs-CZ" sz="2000" b="1" dirty="0">
                <a:solidFill>
                  <a:srgbClr val="FFFFFF"/>
                </a:solidFill>
                <a:latin typeface="+mj-lt"/>
              </a:rPr>
              <a:t>-rodiče (potenciální trenéři)</a:t>
            </a:r>
          </a:p>
          <a:p>
            <a:pPr algn="just"/>
            <a:r>
              <a:rPr lang="cs-CZ" sz="2000" b="1" dirty="0">
                <a:solidFill>
                  <a:srgbClr val="FFFFFF"/>
                </a:solidFill>
                <a:latin typeface="+mj-lt"/>
              </a:rPr>
              <a:t>-studenti (VŠ, studentské praxe)</a:t>
            </a:r>
          </a:p>
          <a:p>
            <a:pPr algn="just"/>
            <a:r>
              <a:rPr lang="cs-CZ" sz="2000" b="1" dirty="0">
                <a:solidFill>
                  <a:srgbClr val="FFFFFF"/>
                </a:solidFill>
                <a:latin typeface="+mj-lt"/>
              </a:rPr>
              <a:t>-vlastní zdroje (zapojování členů klubu jako trenérů a asistentů, organizačních pracovníků)</a:t>
            </a:r>
          </a:p>
          <a:p>
            <a:pPr algn="just"/>
            <a:endParaRPr lang="cs-CZ" sz="20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000" b="1" u="sng" dirty="0">
                <a:solidFill>
                  <a:srgbClr val="FFFFFF"/>
                </a:solidFill>
                <a:latin typeface="+mj-lt"/>
              </a:rPr>
              <a:t>Dobrovolní pomocníci </a:t>
            </a:r>
          </a:p>
          <a:p>
            <a:pPr algn="just"/>
            <a:r>
              <a:rPr lang="cs-CZ" sz="2000" b="1" dirty="0">
                <a:solidFill>
                  <a:srgbClr val="FFFFFF"/>
                </a:solidFill>
                <a:latin typeface="+mj-lt"/>
              </a:rPr>
              <a:t>-administrátor, grafik, fotograf, webmaster</a:t>
            </a: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6E1206D1-7A77-5AFB-982A-D9B7270A7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04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40C4A8-7E7D-105D-2188-5AA117AF7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6DFE4C-EF0B-B4AB-BA90-EE6F528EAFB1}"/>
              </a:ext>
            </a:extLst>
          </p:cNvPr>
          <p:cNvSpPr txBox="1"/>
          <p:nvPr/>
        </p:nvSpPr>
        <p:spPr>
          <a:xfrm>
            <a:off x="1271020" y="246343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40C5F7-5934-800F-5CD5-B41EBC74A138}"/>
              </a:ext>
            </a:extLst>
          </p:cNvPr>
          <p:cNvSpPr txBox="1"/>
          <p:nvPr/>
        </p:nvSpPr>
        <p:spPr>
          <a:xfrm>
            <a:off x="212588" y="1679270"/>
            <a:ext cx="8751773" cy="493238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b="1" dirty="0" err="1">
                <a:solidFill>
                  <a:srgbClr val="FFFFFF"/>
                </a:solidFill>
                <a:latin typeface="+mj-lt"/>
              </a:rPr>
              <a:t>Vizibilita</a:t>
            </a:r>
            <a:r>
              <a:rPr lang="cs-CZ" sz="2400" b="1" dirty="0">
                <a:solidFill>
                  <a:srgbClr val="FFFFFF"/>
                </a:solidFill>
                <a:latin typeface="+mj-lt"/>
              </a:rPr>
              <a:t> klubu na veřejnosti a interní komunikace</a:t>
            </a:r>
          </a:p>
          <a:p>
            <a:pPr algn="just"/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Sociálních sítě a on-line platformy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-pravidelně aktualizovat webové stránky, Facebook, Instagram </a:t>
            </a:r>
            <a:br>
              <a:rPr lang="cs-CZ" sz="2200" b="1" dirty="0">
                <a:solidFill>
                  <a:srgbClr val="FFFFFF"/>
                </a:solidFill>
                <a:latin typeface="+mj-lt"/>
              </a:rPr>
            </a:br>
            <a:r>
              <a:rPr lang="cs-CZ" sz="2200" b="1" dirty="0">
                <a:solidFill>
                  <a:srgbClr val="FFFFFF"/>
                </a:solidFill>
                <a:latin typeface="+mj-lt"/>
              </a:rPr>
              <a:t>s informacemi o dění v klubu program zápasů, výsledkový servis, články, klubové akce, YouTube kanál)</a:t>
            </a:r>
          </a:p>
          <a:p>
            <a:pPr algn="just"/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Interní komunikace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-prostřednictvím jednotného klubového informačního systému pro hráče, rodiče a trenéry - zavedení platformy KIS a její plná aplikace a používání</a:t>
            </a: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705760D9-AF45-5479-4E95-50A36B0C3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2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85228A-C243-E7BB-6B23-4623F0FB2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F2143E-1CAD-B047-34FC-FD9FF982F6BE}"/>
              </a:ext>
            </a:extLst>
          </p:cNvPr>
          <p:cNvSpPr txBox="1"/>
          <p:nvPr/>
        </p:nvSpPr>
        <p:spPr>
          <a:xfrm>
            <a:off x="1271020" y="246343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2C64BD-051B-F121-D240-421FDE31C750}"/>
              </a:ext>
            </a:extLst>
          </p:cNvPr>
          <p:cNvSpPr txBox="1"/>
          <p:nvPr/>
        </p:nvSpPr>
        <p:spPr>
          <a:xfrm>
            <a:off x="179639" y="1780218"/>
            <a:ext cx="8751773" cy="492538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indent="-457200" algn="just"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Sportovní rozvoj</a:t>
            </a:r>
          </a:p>
          <a:p>
            <a:pPr algn="just"/>
            <a:endParaRPr lang="cs-CZ" sz="2200" b="1" u="sng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Ligové soutěže Českého florbalu a neligové soutěže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-pravidelná a konkurenceschopná účast v soutěžích pořádaných Českým florbalem a FLVČ, tak aby se mohli zápasů zúčastnit všichni trénující hráči</a:t>
            </a:r>
          </a:p>
          <a:p>
            <a:pPr algn="just"/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-účast na neligových turnajích a přátelských utkáních s ostatními kluby pro zvyšování herní praxe hráčů</a:t>
            </a: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D2E1B97F-D1E7-9FAD-B0A8-EA18209D9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8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EB32E7-A1B3-5C0F-E1A8-98F06F4BF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CDF63C-1B9D-5FF5-2077-2C5D8D6DCAB4}"/>
              </a:ext>
            </a:extLst>
          </p:cNvPr>
          <p:cNvSpPr txBox="1"/>
          <p:nvPr/>
        </p:nvSpPr>
        <p:spPr>
          <a:xfrm>
            <a:off x="1271020" y="246343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0F9B52-E6F3-E820-9332-EED299F455DD}"/>
              </a:ext>
            </a:extLst>
          </p:cNvPr>
          <p:cNvSpPr txBox="1"/>
          <p:nvPr/>
        </p:nvSpPr>
        <p:spPr>
          <a:xfrm>
            <a:off x="212588" y="1848402"/>
            <a:ext cx="8751773" cy="4763255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Interní klubové procesy a akce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Porady a schůzky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200" b="1" dirty="0">
                <a:solidFill>
                  <a:srgbClr val="FFFFFF"/>
                </a:solidFill>
                <a:latin typeface="+mj-lt"/>
              </a:rPr>
              <a:t>-pravidelné pořádání porad trenérů a asistentů, vedení klubu </a:t>
            </a:r>
            <a:br>
              <a:rPr lang="cs-CZ" sz="2200" b="1" dirty="0">
                <a:solidFill>
                  <a:srgbClr val="FFFFFF"/>
                </a:solidFill>
                <a:latin typeface="+mj-lt"/>
              </a:rPr>
            </a:br>
            <a:r>
              <a:rPr lang="cs-CZ" sz="2200" b="1" dirty="0">
                <a:solidFill>
                  <a:srgbClr val="FFFFFF"/>
                </a:solidFill>
                <a:latin typeface="+mj-lt"/>
              </a:rPr>
              <a:t>s cílem sdílení informací a poznatků, informativní schůzky pro rodiče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Klubové a společenské akce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200" b="1" dirty="0">
                <a:solidFill>
                  <a:srgbClr val="FFFFFF"/>
                </a:solidFill>
                <a:latin typeface="+mj-lt"/>
              </a:rPr>
              <a:t>-pořádání teambuildingů, příměstských kempů, soustředění </a:t>
            </a:r>
            <a:br>
              <a:rPr lang="cs-CZ" sz="2200" b="1" dirty="0">
                <a:solidFill>
                  <a:srgbClr val="FFFFFF"/>
                </a:solidFill>
                <a:latin typeface="+mj-lt"/>
              </a:rPr>
            </a:br>
            <a:r>
              <a:rPr lang="cs-CZ" sz="2200" b="1" dirty="0">
                <a:solidFill>
                  <a:srgbClr val="FFFFFF"/>
                </a:solidFill>
                <a:latin typeface="+mj-lt"/>
              </a:rPr>
              <a:t>pro členy klubu i veřejnost </a:t>
            </a: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A77A8CCA-5186-5D6F-8AF1-14C5775C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68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A6D7B9-1380-48CA-6FD4-FAC324E8B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99CFEE-DD99-C694-0645-5C958E62A1A4}"/>
              </a:ext>
            </a:extLst>
          </p:cNvPr>
          <p:cNvSpPr txBox="1"/>
          <p:nvPr/>
        </p:nvSpPr>
        <p:spPr>
          <a:xfrm>
            <a:off x="1271020" y="246343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A48B12-7F16-53D1-F7F3-3E0E106CE857}"/>
              </a:ext>
            </a:extLst>
          </p:cNvPr>
          <p:cNvSpPr txBox="1"/>
          <p:nvPr/>
        </p:nvSpPr>
        <p:spPr>
          <a:xfrm>
            <a:off x="196113" y="1837516"/>
            <a:ext cx="8751773" cy="485719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Rozvojové aktivity</a:t>
            </a:r>
          </a:p>
          <a:p>
            <a:pPr algn="just"/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PP3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-přihlášení do programu Českého florbalu PP3 a aktivity vedoucí </a:t>
            </a:r>
            <a:br>
              <a:rPr lang="cs-CZ" sz="2200" b="1" dirty="0">
                <a:solidFill>
                  <a:srgbClr val="FFFFFF"/>
                </a:solidFill>
                <a:latin typeface="+mj-lt"/>
              </a:rPr>
            </a:br>
            <a:r>
              <a:rPr lang="cs-CZ" sz="2200" b="1" dirty="0">
                <a:solidFill>
                  <a:srgbClr val="FFFFFF"/>
                </a:solidFill>
                <a:latin typeface="+mj-lt"/>
              </a:rPr>
              <a:t>k úspěšnému přijetí do programu</a:t>
            </a:r>
          </a:p>
          <a:p>
            <a:pPr algn="just"/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Zaměstnanci klubu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-vytvoření pozice full-</a:t>
            </a:r>
            <a:r>
              <a:rPr lang="cs-CZ" sz="2200" b="1" dirty="0" err="1">
                <a:solidFill>
                  <a:srgbClr val="FFFFFF"/>
                </a:solidFill>
                <a:latin typeface="+mj-lt"/>
              </a:rPr>
              <a:t>time</a:t>
            </a:r>
            <a:r>
              <a:rPr lang="cs-CZ" sz="2200" b="1" dirty="0">
                <a:solidFill>
                  <a:srgbClr val="FFFFFF"/>
                </a:solidFill>
                <a:latin typeface="+mj-lt"/>
              </a:rPr>
              <a:t> pracovníka zajišťujícího chod klubu</a:t>
            </a:r>
          </a:p>
          <a:p>
            <a:pPr algn="just"/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Požadavky Českého florbalu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-rozšíření počtu rozhodčích na počet požadovaný Českým florbalem</a:t>
            </a:r>
          </a:p>
          <a:p>
            <a:pPr marL="342900" indent="-342900" algn="just">
              <a:buFontTx/>
              <a:buChar char="-"/>
            </a:pPr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Spolupráce s ostatními oddíly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-sdílení zkušeností, účast na turnajích, mentoring</a:t>
            </a:r>
          </a:p>
          <a:p>
            <a:pPr algn="just"/>
            <a:endParaRPr lang="cs-CZ" sz="2400" b="1" dirty="0">
              <a:solidFill>
                <a:srgbClr val="FFFFFF"/>
              </a:solidFill>
            </a:endParaRPr>
          </a:p>
          <a:p>
            <a:endParaRPr lang="cs-CZ" sz="2800" b="1" dirty="0">
              <a:solidFill>
                <a:srgbClr val="FFFFFF"/>
              </a:solidFill>
            </a:endParaRP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239D97DF-52CD-D42B-C8FE-39A8E22FB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050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E50D20-8938-0967-5D3D-8BD0EDAC6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63DEDF-5291-9837-A8D3-2D3469757C2B}"/>
              </a:ext>
            </a:extLst>
          </p:cNvPr>
          <p:cNvSpPr txBox="1"/>
          <p:nvPr/>
        </p:nvSpPr>
        <p:spPr>
          <a:xfrm>
            <a:off x="1271020" y="246343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E313C3-8A62-1867-206D-E889F5547E44}"/>
              </a:ext>
            </a:extLst>
          </p:cNvPr>
          <p:cNvSpPr txBox="1"/>
          <p:nvPr/>
        </p:nvSpPr>
        <p:spPr>
          <a:xfrm>
            <a:off x="196113" y="1815745"/>
            <a:ext cx="8751773" cy="4971691"/>
          </a:xfrm>
          <a:prstGeom prst="rect">
            <a:avLst/>
          </a:prstGeom>
          <a:noFill/>
        </p:spPr>
        <p:txBody>
          <a:bodyPr wrap="square">
            <a:normAutofit fontScale="925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600" b="1" dirty="0">
                <a:solidFill>
                  <a:srgbClr val="FFFFFF"/>
                </a:solidFill>
                <a:latin typeface="+mj-lt"/>
              </a:rPr>
              <a:t>Interní organizační struktura a vzdělávání, metodika</a:t>
            </a:r>
          </a:p>
          <a:p>
            <a:pPr algn="just"/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400" b="1" u="sng" dirty="0" err="1">
                <a:solidFill>
                  <a:srgbClr val="FFFFFF"/>
                </a:solidFill>
                <a:latin typeface="+mj-lt"/>
              </a:rPr>
              <a:t>Organiční</a:t>
            </a:r>
            <a:r>
              <a:rPr lang="cs-CZ" sz="2400" b="1" u="sng" dirty="0">
                <a:solidFill>
                  <a:srgbClr val="FFFFFF"/>
                </a:solidFill>
                <a:latin typeface="+mj-lt"/>
              </a:rPr>
              <a:t> struktura klubu</a:t>
            </a:r>
          </a:p>
          <a:p>
            <a:pPr algn="just"/>
            <a:r>
              <a:rPr lang="cs-CZ" sz="2400" b="1" dirty="0">
                <a:solidFill>
                  <a:srgbClr val="FFFFFF"/>
                </a:solidFill>
                <a:latin typeface="+mj-lt"/>
              </a:rPr>
              <a:t>-vytvoření organizační struktury klubu a definice rolí</a:t>
            </a:r>
          </a:p>
          <a:p>
            <a:pPr algn="just"/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400" b="1" u="sng" dirty="0">
                <a:solidFill>
                  <a:srgbClr val="FFFFFF"/>
                </a:solidFill>
                <a:latin typeface="+mj-lt"/>
              </a:rPr>
              <a:t>Vzdělávání trenérů a asistentů</a:t>
            </a:r>
          </a:p>
          <a:p>
            <a:pPr algn="just"/>
            <a:r>
              <a:rPr lang="cs-CZ" sz="2400" b="1" dirty="0">
                <a:solidFill>
                  <a:srgbClr val="FFFFFF"/>
                </a:solidFill>
                <a:latin typeface="+mj-lt"/>
              </a:rPr>
              <a:t>-aktivní účast na seminářích, školeních pořádaných Českým florbalem, interní vzdělávání</a:t>
            </a:r>
          </a:p>
          <a:p>
            <a:pPr algn="just"/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400" b="1" u="sng" dirty="0">
                <a:solidFill>
                  <a:srgbClr val="FFFFFF"/>
                </a:solidFill>
                <a:latin typeface="+mj-lt"/>
              </a:rPr>
              <a:t>Jednotná klubová metodika</a:t>
            </a:r>
          </a:p>
          <a:p>
            <a:pPr algn="just"/>
            <a:r>
              <a:rPr lang="cs-CZ" sz="2400" b="1" dirty="0">
                <a:solidFill>
                  <a:srgbClr val="FFFFFF"/>
                </a:solidFill>
                <a:latin typeface="+mj-lt"/>
              </a:rPr>
              <a:t>-vytvoření metodiky a sportovní koncepce jednotlivých kategorií pro rozvoj přirozených dovedností odpovídajících věku hráčů</a:t>
            </a:r>
            <a:br>
              <a:rPr lang="cs-CZ" sz="2400" b="1" dirty="0">
                <a:solidFill>
                  <a:srgbClr val="FFFFFF"/>
                </a:solidFill>
                <a:latin typeface="+mj-lt"/>
              </a:rPr>
            </a:br>
            <a:r>
              <a:rPr lang="cs-CZ" sz="2400" b="1" dirty="0">
                <a:solidFill>
                  <a:srgbClr val="FFFFFF"/>
                </a:solidFill>
                <a:latin typeface="+mj-lt"/>
              </a:rPr>
              <a:t>a zajištění návaznosti mezi kategoriemi</a:t>
            </a:r>
          </a:p>
          <a:p>
            <a:pPr algn="just"/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400" b="1" u="sng" dirty="0">
                <a:solidFill>
                  <a:srgbClr val="FFFFFF"/>
                </a:solidFill>
                <a:latin typeface="+mj-lt"/>
              </a:rPr>
              <a:t>Kodex klubu</a:t>
            </a:r>
          </a:p>
          <a:p>
            <a:pPr algn="just"/>
            <a:r>
              <a:rPr lang="cs-CZ" sz="2400" b="1" dirty="0">
                <a:solidFill>
                  <a:srgbClr val="FFFFFF"/>
                </a:solidFill>
                <a:latin typeface="+mj-lt"/>
              </a:rPr>
              <a:t>-vytvoření etického kodexu klubu</a:t>
            </a:r>
          </a:p>
          <a:p>
            <a:pPr marL="342900" indent="-342900">
              <a:buFontTx/>
              <a:buChar char="-"/>
            </a:pPr>
            <a:endParaRPr lang="cs-CZ" sz="2400" b="1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-"/>
            </a:pPr>
            <a:endParaRPr lang="cs-CZ" sz="2400" b="1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-"/>
            </a:pPr>
            <a:endParaRPr lang="cs-CZ" sz="2400" b="1" dirty="0">
              <a:solidFill>
                <a:srgbClr val="FFFFFF"/>
              </a:solidFill>
            </a:endParaRP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C9F28D49-21A5-B3C3-3E60-4A0C9898C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50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9599CB-948D-F894-4700-86E41F73E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FAFEDC-1480-3877-4D2A-8C1F07F840E5}"/>
              </a:ext>
            </a:extLst>
          </p:cNvPr>
          <p:cNvSpPr txBox="1"/>
          <p:nvPr/>
        </p:nvSpPr>
        <p:spPr>
          <a:xfrm>
            <a:off x="1369343" y="270424"/>
            <a:ext cx="5248745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Cíle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058114-3E8D-0E04-4E40-399C69FBC876}"/>
              </a:ext>
            </a:extLst>
          </p:cNvPr>
          <p:cNvSpPr txBox="1"/>
          <p:nvPr/>
        </p:nvSpPr>
        <p:spPr>
          <a:xfrm>
            <a:off x="212588" y="2038498"/>
            <a:ext cx="8751773" cy="457315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FFFFFF"/>
                </a:solidFill>
                <a:latin typeface="+mj-lt"/>
              </a:rPr>
              <a:t>Ekonomická stabilita</a:t>
            </a: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/>
            <a:endParaRPr lang="cs-CZ" sz="2200" b="1" dirty="0">
              <a:solidFill>
                <a:srgbClr val="FFFFFF"/>
              </a:solidFill>
              <a:latin typeface="+mj-lt"/>
            </a:endParaRPr>
          </a:p>
          <a:p>
            <a:pPr algn="just"/>
            <a:r>
              <a:rPr lang="cs-CZ" sz="2200" b="1" u="sng" dirty="0">
                <a:solidFill>
                  <a:srgbClr val="FFFFFF"/>
                </a:solidFill>
                <a:latin typeface="+mj-lt"/>
              </a:rPr>
              <a:t>Zajištění financování</a:t>
            </a:r>
          </a:p>
          <a:p>
            <a:pPr algn="just"/>
            <a:r>
              <a:rPr lang="cs-CZ" sz="2200" b="1" dirty="0">
                <a:solidFill>
                  <a:srgbClr val="FFFFFF"/>
                </a:solidFill>
                <a:latin typeface="+mj-lt"/>
              </a:rPr>
              <a:t>-zajištění finanční stability klubu prostřednictvím členských příspěvků, čerpání dotací, grantů, spolupráce s partnery a sponzory</a:t>
            </a:r>
          </a:p>
          <a:p>
            <a:pPr marL="342900" indent="-342900">
              <a:buFontTx/>
              <a:buChar char="-"/>
            </a:pPr>
            <a:endParaRPr lang="cs-CZ" sz="2400" b="1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-"/>
            </a:pPr>
            <a:endParaRPr lang="cs-CZ" sz="2400" b="1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-"/>
            </a:pPr>
            <a:endParaRPr lang="cs-CZ" sz="2400" b="1" dirty="0">
              <a:solidFill>
                <a:srgbClr val="FFFFFF"/>
              </a:solidFill>
            </a:endParaRP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CB25144D-4A5E-8C70-3E69-88106BE76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2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449</Words>
  <Application>Microsoft Office PowerPoint</Application>
  <PresentationFormat>Předvádění na obrazovce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Martin Němeček</dc:creator>
  <cp:keywords/>
  <dc:description>generated using python-pptx</dc:description>
  <cp:lastModifiedBy>Martin Němeček</cp:lastModifiedBy>
  <cp:revision>58</cp:revision>
  <dcterms:created xsi:type="dcterms:W3CDTF">2013-01-27T09:14:16Z</dcterms:created>
  <dcterms:modified xsi:type="dcterms:W3CDTF">2026-04-11T20:33:24Z</dcterms:modified>
  <cp:category/>
</cp:coreProperties>
</file>