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7F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961451-66C6-57BB-AF7F-6F71DF5F6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0AB334-AEFC-6C24-0AFB-0E8F54347343}"/>
              </a:ext>
            </a:extLst>
          </p:cNvPr>
          <p:cNvSpPr txBox="1"/>
          <p:nvPr/>
        </p:nvSpPr>
        <p:spPr>
          <a:xfrm>
            <a:off x="179639" y="255017"/>
            <a:ext cx="6772560" cy="6771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cs-CZ" sz="3800" b="1" dirty="0">
                <a:solidFill>
                  <a:srgbClr val="FFFFFF"/>
                </a:solidFill>
                <a:latin typeface="+mj-lt"/>
              </a:rPr>
              <a:t>Kodex chování rodiče a fanouška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5631DC-C472-B032-C8E6-6879E65982CE}"/>
              </a:ext>
            </a:extLst>
          </p:cNvPr>
          <p:cNvSpPr txBox="1"/>
          <p:nvPr/>
        </p:nvSpPr>
        <p:spPr>
          <a:xfrm>
            <a:off x="212588" y="1898786"/>
            <a:ext cx="8751773" cy="447251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just">
              <a:defRPr sz="2000">
                <a:solidFill>
                  <a:srgbClr val="FFFFFF"/>
                </a:solidFill>
              </a:defRPr>
            </a:pPr>
            <a:r>
              <a:rPr lang="cs-CZ" sz="2400" b="1" dirty="0">
                <a:solidFill>
                  <a:srgbClr val="FFFFFF"/>
                </a:solidFill>
              </a:rPr>
              <a:t>Kodex rodiče a fanouška sportu je soubor zásad, které pomáhají vytvářet zdravé, bezpečné a motivující prostředí pro děti ve sportu. Cílem je podporovat radost ze hry, férovost a dlouhodobý vztah ke sportu – ne tlak na výkon a výsledek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endParaRPr lang="cs-CZ" sz="3600" b="1" dirty="0">
              <a:solidFill>
                <a:srgbClr val="FFFFFF"/>
              </a:solidFill>
            </a:endParaRPr>
          </a:p>
          <a:p>
            <a:pPr>
              <a:defRPr sz="2000">
                <a:solidFill>
                  <a:srgbClr val="FFFFFF"/>
                </a:solidFill>
              </a:defRPr>
            </a:pPr>
            <a:endParaRPr lang="cs-CZ" sz="3600" b="1" dirty="0">
              <a:solidFill>
                <a:srgbClr val="FFFFFF"/>
              </a:solidFill>
            </a:endParaRPr>
          </a:p>
        </p:txBody>
      </p:sp>
      <p:pic>
        <p:nvPicPr>
          <p:cNvPr id="5" name="Picture 4" descr="image.png">
            <a:extLst>
              <a:ext uri="{FF2B5EF4-FFF2-40B4-BE49-F238E27FC236}">
                <a16:creationId xmlns:a16="http://schemas.microsoft.com/office/drawing/2014/main" id="{29D0B880-738C-EEA7-C872-BF5BBE7DAF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07" y="70564"/>
            <a:ext cx="1709654" cy="170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457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7F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639" y="255017"/>
            <a:ext cx="6772560" cy="6771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cs-CZ" sz="3800" b="1" dirty="0">
                <a:solidFill>
                  <a:srgbClr val="FFFFFF"/>
                </a:solidFill>
                <a:latin typeface="+mj-lt"/>
              </a:rPr>
              <a:t>Kodex chování rodiče a fanouška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2588" y="1781378"/>
            <a:ext cx="8833089" cy="4821606"/>
          </a:xfrm>
          <a:prstGeom prst="rect">
            <a:avLst/>
          </a:prstGeom>
          <a:noFill/>
        </p:spPr>
        <p:txBody>
          <a:bodyPr wrap="square">
            <a:normAutofit fontScale="70000" lnSpcReduction="20000"/>
          </a:bodyPr>
          <a:lstStyle/>
          <a:p>
            <a:pPr algn="just">
              <a:defRPr sz="2000">
                <a:solidFill>
                  <a:srgbClr val="FFFFFF"/>
                </a:solidFill>
              </a:defRPr>
            </a:pPr>
            <a:r>
              <a:rPr lang="cs-CZ" sz="3400" b="1" u="sng" dirty="0">
                <a:solidFill>
                  <a:srgbClr val="FFFFFF"/>
                </a:solidFill>
              </a:rPr>
              <a:t>Základní principy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endParaRPr lang="cs-CZ" sz="3400" b="1" dirty="0">
              <a:solidFill>
                <a:srgbClr val="FFFFFF"/>
              </a:solidFill>
            </a:endParaRPr>
          </a:p>
          <a:p>
            <a:pPr algn="just">
              <a:defRPr sz="2000">
                <a:solidFill>
                  <a:srgbClr val="FFFFFF"/>
                </a:solidFill>
              </a:defRPr>
            </a:pPr>
            <a:r>
              <a:rPr lang="cs-CZ" sz="3400" b="1" dirty="0">
                <a:solidFill>
                  <a:srgbClr val="FFFFFF"/>
                </a:solidFill>
              </a:rPr>
              <a:t>Podporuji své dítě (hráče) bez ohledu na výsledek</a:t>
            </a:r>
          </a:p>
          <a:p>
            <a:pPr algn="just">
              <a:defRPr sz="2000">
                <a:solidFill>
                  <a:srgbClr val="FFFFFF"/>
                </a:solidFill>
              </a:defRPr>
            </a:pPr>
            <a:r>
              <a:rPr lang="cs-CZ" sz="3400" b="1" dirty="0">
                <a:solidFill>
                  <a:srgbClr val="FFFFFF"/>
                </a:solidFill>
              </a:rPr>
              <a:t>Chválím snahu, přístup a zlepšení – ne jen výhru</a:t>
            </a:r>
          </a:p>
          <a:p>
            <a:pPr algn="just">
              <a:defRPr sz="2000">
                <a:solidFill>
                  <a:srgbClr val="FFFFFF"/>
                </a:solidFill>
              </a:defRPr>
            </a:pPr>
            <a:r>
              <a:rPr lang="cs-CZ" sz="3400" b="1" dirty="0">
                <a:solidFill>
                  <a:srgbClr val="FFFFFF"/>
                </a:solidFill>
              </a:rPr>
              <a:t>Respektuji soupeře, rozhodčí  a trenéry</a:t>
            </a:r>
          </a:p>
          <a:p>
            <a:pPr algn="just">
              <a:defRPr sz="2000">
                <a:solidFill>
                  <a:srgbClr val="FFFFFF"/>
                </a:solidFill>
              </a:defRPr>
            </a:pPr>
            <a:r>
              <a:rPr lang="cs-CZ" sz="3400" b="1" dirty="0">
                <a:solidFill>
                  <a:srgbClr val="FFFFFF"/>
                </a:solidFill>
              </a:rPr>
              <a:t>Nekřičím, nezasahuji do hry a koučování – hráč se potřebuje naučit rozhodovat samostatně</a:t>
            </a:r>
          </a:p>
          <a:p>
            <a:pPr algn="just">
              <a:defRPr sz="2000">
                <a:solidFill>
                  <a:srgbClr val="FFFFFF"/>
                </a:solidFill>
              </a:defRPr>
            </a:pPr>
            <a:r>
              <a:rPr lang="cs-CZ" sz="3400" b="1" dirty="0">
                <a:solidFill>
                  <a:srgbClr val="FFFFFF"/>
                </a:solidFill>
              </a:rPr>
              <a:t>Nezvyšuji tlak na hráče – sportování má být radost, ne zdroj stresu</a:t>
            </a:r>
          </a:p>
          <a:p>
            <a:pPr algn="just">
              <a:defRPr sz="2000">
                <a:solidFill>
                  <a:srgbClr val="FFFFFF"/>
                </a:solidFill>
              </a:defRPr>
            </a:pPr>
            <a:r>
              <a:rPr lang="cs-CZ" sz="3400" b="1" dirty="0">
                <a:solidFill>
                  <a:srgbClr val="FFFFFF"/>
                </a:solidFill>
              </a:rPr>
              <a:t>Držím emoce pod kontrolou</a:t>
            </a:r>
          </a:p>
          <a:p>
            <a:pPr algn="just">
              <a:defRPr sz="2000">
                <a:solidFill>
                  <a:srgbClr val="FFFFFF"/>
                </a:solidFill>
              </a:defRPr>
            </a:pPr>
            <a:r>
              <a:rPr lang="cs-CZ" sz="3400" b="1" dirty="0">
                <a:solidFill>
                  <a:srgbClr val="FFFFFF"/>
                </a:solidFill>
              </a:rPr>
              <a:t>Podporuji fair play</a:t>
            </a:r>
          </a:p>
          <a:p>
            <a:pPr algn="just">
              <a:defRPr sz="2000">
                <a:solidFill>
                  <a:srgbClr val="FFFFFF"/>
                </a:solidFill>
              </a:defRPr>
            </a:pPr>
            <a:r>
              <a:rPr lang="cs-CZ" sz="3400" b="1" dirty="0">
                <a:solidFill>
                  <a:srgbClr val="FFFFFF"/>
                </a:solidFill>
              </a:rPr>
              <a:t>Pokud něco řeším s trenérem, komunikuji konstruktivně</a:t>
            </a:r>
          </a:p>
          <a:p>
            <a:pPr algn="just">
              <a:defRPr sz="2000">
                <a:solidFill>
                  <a:srgbClr val="FFFFFF"/>
                </a:solidFill>
              </a:defRPr>
            </a:pPr>
            <a:r>
              <a:rPr lang="cs-CZ" sz="3400" b="1" dirty="0">
                <a:solidFill>
                  <a:srgbClr val="FFFFFF"/>
                </a:solidFill>
              </a:rPr>
              <a:t>Podporuji týmovost - respektuji všechny hráče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r>
              <a:rPr lang="cs-CZ" altLang="cs-CZ" sz="3400" b="1" dirty="0">
                <a:solidFill>
                  <a:srgbClr val="FFFFFF"/>
                </a:solidFill>
              </a:rPr>
              <a:t>Děti, které cítí podporu bez tlaku, mají větší motivaci, snižuje se riziko předčasného ukončení sportu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endParaRPr lang="cs-CZ" sz="3600" b="1" dirty="0">
              <a:solidFill>
                <a:srgbClr val="FFFFFF"/>
              </a:solidFill>
            </a:endParaRPr>
          </a:p>
          <a:p>
            <a:pPr>
              <a:defRPr sz="2000">
                <a:solidFill>
                  <a:srgbClr val="FFFFFF"/>
                </a:solidFill>
              </a:defRPr>
            </a:pPr>
            <a:endParaRPr lang="cs-CZ" sz="3600" b="1" dirty="0">
              <a:solidFill>
                <a:srgbClr val="FFFFFF"/>
              </a:solidFill>
            </a:endParaRP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07" y="70564"/>
            <a:ext cx="1709654" cy="170965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7F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FB1AD0-AEF0-BBDD-B604-44CECC9A9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932643-9FB6-5287-FDB9-6F24C0C4CA9D}"/>
              </a:ext>
            </a:extLst>
          </p:cNvPr>
          <p:cNvSpPr txBox="1"/>
          <p:nvPr/>
        </p:nvSpPr>
        <p:spPr>
          <a:xfrm>
            <a:off x="179639" y="255017"/>
            <a:ext cx="6772560" cy="6771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cs-CZ" sz="3800" b="1" dirty="0">
                <a:solidFill>
                  <a:srgbClr val="FFFFFF"/>
                </a:solidFill>
                <a:latin typeface="+mj-lt"/>
              </a:rPr>
              <a:t>Kodex chování rodiče a fanouška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35AE9A-C675-F84D-549E-3CB0666B9857}"/>
              </a:ext>
            </a:extLst>
          </p:cNvPr>
          <p:cNvSpPr txBox="1"/>
          <p:nvPr/>
        </p:nvSpPr>
        <p:spPr>
          <a:xfrm>
            <a:off x="212588" y="1898786"/>
            <a:ext cx="8751773" cy="4806814"/>
          </a:xfrm>
          <a:prstGeom prst="rect">
            <a:avLst/>
          </a:prstGeom>
          <a:noFill/>
        </p:spPr>
        <p:txBody>
          <a:bodyPr wrap="square">
            <a:normAutofit fontScale="92500" lnSpcReduction="10000"/>
          </a:bodyPr>
          <a:lstStyle/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r>
              <a:rPr lang="cs-CZ" sz="2600" b="1" dirty="0">
                <a:solidFill>
                  <a:srgbClr val="FFFFFF"/>
                </a:solidFill>
              </a:rPr>
              <a:t>Jak se chová správný florbalový rodič po zápase?</a:t>
            </a: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endParaRPr lang="cs-CZ" sz="2600" b="1" dirty="0">
              <a:solidFill>
                <a:srgbClr val="FFFFFF"/>
              </a:solidFill>
            </a:endParaRP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r>
              <a:rPr lang="cs-CZ" sz="2600" b="1" u="sng" dirty="0">
                <a:solidFill>
                  <a:srgbClr val="FFFFFF"/>
                </a:solidFill>
              </a:rPr>
              <a:t>Nevhodné otázky:</a:t>
            </a: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endParaRPr lang="cs-CZ" sz="2600" b="1" dirty="0">
              <a:solidFill>
                <a:srgbClr val="FFFFFF"/>
              </a:solidFill>
            </a:endParaRP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r>
              <a:rPr lang="cs-CZ" sz="2600" b="1" dirty="0">
                <a:solidFill>
                  <a:srgbClr val="FFFFFF"/>
                </a:solidFill>
              </a:rPr>
              <a:t>Vyhráli jste? Jak to, že jste neporazili takový tým? Kolik jsi dal gólů?</a:t>
            </a:r>
            <a:br>
              <a:rPr lang="cs-CZ" sz="2600" b="1" dirty="0">
                <a:solidFill>
                  <a:srgbClr val="FFFFFF"/>
                </a:solidFill>
              </a:rPr>
            </a:br>
            <a:endParaRPr lang="cs-CZ" sz="2600" b="1" dirty="0">
              <a:solidFill>
                <a:srgbClr val="FFFFFF"/>
              </a:solidFill>
            </a:endParaRP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br>
              <a:rPr lang="cs-CZ" sz="2600" b="1" dirty="0">
                <a:solidFill>
                  <a:srgbClr val="FFFFFF"/>
                </a:solidFill>
              </a:rPr>
            </a:br>
            <a:r>
              <a:rPr lang="cs-CZ" sz="2600" b="1" dirty="0">
                <a:solidFill>
                  <a:srgbClr val="FFFFFF"/>
                </a:solidFill>
              </a:rPr>
              <a:t> </a:t>
            </a:r>
            <a:r>
              <a:rPr lang="cs-CZ" sz="2600" b="1" u="sng" dirty="0">
                <a:solidFill>
                  <a:srgbClr val="FFFFFF"/>
                </a:solidFill>
              </a:rPr>
              <a:t>Vhodné otázky:</a:t>
            </a: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endParaRPr lang="cs-CZ" sz="2600" b="1" dirty="0">
              <a:solidFill>
                <a:srgbClr val="FFFFFF"/>
              </a:solidFill>
            </a:endParaRP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r>
              <a:rPr lang="cs-CZ" sz="2600" b="1" dirty="0">
                <a:solidFill>
                  <a:srgbClr val="FFFFFF"/>
                </a:solidFill>
              </a:rPr>
              <a:t>Jak jste si dnes zahráli? Bavilo tě to?</a:t>
            </a: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endParaRPr lang="cs-CZ" sz="2600" b="1" dirty="0">
              <a:solidFill>
                <a:srgbClr val="FFFFFF"/>
              </a:solidFill>
            </a:endParaRP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r>
              <a:rPr lang="cs-CZ" sz="2600" b="1" dirty="0">
                <a:solidFill>
                  <a:srgbClr val="FFFFFF"/>
                </a:solidFill>
              </a:rPr>
              <a:t>Spíše chválit:</a:t>
            </a: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endParaRPr lang="cs-CZ" sz="2600" b="1" dirty="0">
              <a:solidFill>
                <a:srgbClr val="FFFFFF"/>
              </a:solidFill>
            </a:endParaRP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r>
              <a:rPr lang="cs-CZ" sz="2600" b="1" dirty="0">
                <a:solidFill>
                  <a:srgbClr val="FFFFFF"/>
                </a:solidFill>
              </a:rPr>
              <a:t>Dnes jsi hrál aktivně a dobře pomáhal při bránění</a:t>
            </a: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endParaRPr lang="cs-CZ" sz="2600" b="1" dirty="0">
              <a:solidFill>
                <a:srgbClr val="FFFFFF"/>
              </a:solidFill>
            </a:endParaRP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r>
              <a:rPr lang="cs-CZ" sz="2600" b="1" dirty="0">
                <a:solidFill>
                  <a:srgbClr val="FFFFFF"/>
                </a:solidFill>
              </a:rPr>
              <a:t>I když jsi nedal gól, tak blokováním střel soupeře jsi zabránil gólům, to je také důležité a podporoval </a:t>
            </a:r>
            <a:r>
              <a:rPr lang="cs-CZ" sz="2600" b="1">
                <a:solidFill>
                  <a:srgbClr val="FFFFFF"/>
                </a:solidFill>
              </a:rPr>
              <a:t>jsi tým</a:t>
            </a:r>
            <a:endParaRPr lang="cs-CZ" sz="2600" b="1" dirty="0">
              <a:solidFill>
                <a:srgbClr val="FFFFFF"/>
              </a:solidFill>
            </a:endParaRP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endParaRPr lang="cs-CZ" sz="2600" b="1" dirty="0">
              <a:solidFill>
                <a:srgbClr val="FFFFFF"/>
              </a:solidFill>
            </a:endParaRP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endParaRPr lang="cs-CZ" sz="2600" b="1" dirty="0">
              <a:solidFill>
                <a:srgbClr val="FFFFFF"/>
              </a:solidFill>
            </a:endParaRPr>
          </a:p>
          <a:p>
            <a:pPr algn="just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</a:defRPr>
            </a:pPr>
            <a:endParaRPr lang="cs-CZ" sz="2600" b="1" dirty="0">
              <a:solidFill>
                <a:srgbClr val="FFFFFF"/>
              </a:solidFill>
            </a:endParaRPr>
          </a:p>
          <a:p>
            <a:pPr>
              <a:defRPr sz="2000">
                <a:solidFill>
                  <a:srgbClr val="FFFFFF"/>
                </a:solidFill>
              </a:defRPr>
            </a:pPr>
            <a:endParaRPr lang="cs-CZ" sz="3600" b="1" dirty="0">
              <a:solidFill>
                <a:srgbClr val="FFFFFF"/>
              </a:solidFill>
            </a:endParaRPr>
          </a:p>
        </p:txBody>
      </p:sp>
      <p:pic>
        <p:nvPicPr>
          <p:cNvPr id="5" name="Picture 4" descr="image.png">
            <a:extLst>
              <a:ext uri="{FF2B5EF4-FFF2-40B4-BE49-F238E27FC236}">
                <a16:creationId xmlns:a16="http://schemas.microsoft.com/office/drawing/2014/main" id="{D1242E52-FBB6-E6DC-C558-8F3D605CB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07" y="70564"/>
            <a:ext cx="1709654" cy="170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326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1552</TotalTime>
  <Words>231</Words>
  <Application>Microsoft Office PowerPoint</Application>
  <PresentationFormat>Předvádění na obrazovce (4:3)</PresentationFormat>
  <Paragraphs>32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Prezentace aplikace PowerPoint</vt:lpstr>
      <vt:lpstr>Prezentace aplikace PowerPoint</vt:lpstr>
      <vt:lpstr>Prezentace aplikace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Martin Němeček</dc:creator>
  <cp:keywords/>
  <dc:description>generated using python-pptx</dc:description>
  <cp:lastModifiedBy>Martin Němeček</cp:lastModifiedBy>
  <cp:revision>62</cp:revision>
  <dcterms:created xsi:type="dcterms:W3CDTF">2013-01-27T09:14:16Z</dcterms:created>
  <dcterms:modified xsi:type="dcterms:W3CDTF">2026-04-11T20:42:11Z</dcterms:modified>
  <cp:category/>
</cp:coreProperties>
</file>